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4"/>
  </p:notesMasterIdLst>
  <p:sldIdLst>
    <p:sldId id="258" r:id="rId2"/>
    <p:sldId id="259" r:id="rId3"/>
  </p:sldIdLst>
  <p:sldSz cx="7559675" cy="10691813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11" userDrawn="1">
          <p15:clr>
            <a:srgbClr val="A4A3A4"/>
          </p15:clr>
        </p15:guide>
        <p15:guide id="2" pos="2381" userDrawn="1">
          <p15:clr>
            <a:srgbClr val="A4A3A4"/>
          </p15:clr>
        </p15:guide>
        <p15:guide id="3" orient="horz" pos="5477" userDrawn="1">
          <p15:clr>
            <a:srgbClr val="A4A3A4"/>
          </p15:clr>
        </p15:guide>
        <p15:guide id="4" orient="horz" pos="384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F0E7"/>
    <a:srgbClr val="EEA64D"/>
    <a:srgbClr val="FDF3ED"/>
    <a:srgbClr val="FFFFE1"/>
    <a:srgbClr val="000099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351" autoAdjust="0"/>
    <p:restoredTop sz="94830" autoAdjust="0"/>
  </p:normalViewPr>
  <p:slideViewPr>
    <p:cSldViewPr snapToGrid="0">
      <p:cViewPr varScale="1">
        <p:scale>
          <a:sx n="78" d="100"/>
          <a:sy n="78" d="100"/>
        </p:scale>
        <p:origin x="3744" y="168"/>
      </p:cViewPr>
      <p:guideLst>
        <p:guide orient="horz" pos="2211"/>
        <p:guide pos="2381"/>
        <p:guide orient="horz" pos="5477"/>
        <p:guide orient="horz" pos="384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AA5C71-3CF8-44D6-8E31-BB70C8A2E4CF}" type="datetimeFigureOut">
              <a:rPr kumimoji="1" lang="ja-JP" altLang="en-US" smtClean="0"/>
              <a:t>2025/10/1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17738" y="1243013"/>
            <a:ext cx="2371725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1038" y="4783138"/>
            <a:ext cx="5445125" cy="39131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6038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401913-FA93-4799-99EB-28E21DED60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78221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42873" rtl="0" eaLnBrk="1" latinLnBrk="0" hangingPunct="1">
      <a:defRPr kumimoji="1" sz="1369" kern="1200">
        <a:solidFill>
          <a:schemeClr val="tx1"/>
        </a:solidFill>
        <a:latin typeface="+mn-lt"/>
        <a:ea typeface="+mn-ea"/>
        <a:cs typeface="+mn-cs"/>
      </a:defRPr>
    </a:lvl1pPr>
    <a:lvl2pPr marL="521437" algn="l" defTabSz="1042873" rtl="0" eaLnBrk="1" latinLnBrk="0" hangingPunct="1">
      <a:defRPr kumimoji="1" sz="1369" kern="1200">
        <a:solidFill>
          <a:schemeClr val="tx1"/>
        </a:solidFill>
        <a:latin typeface="+mn-lt"/>
        <a:ea typeface="+mn-ea"/>
        <a:cs typeface="+mn-cs"/>
      </a:defRPr>
    </a:lvl2pPr>
    <a:lvl3pPr marL="1042873" algn="l" defTabSz="1042873" rtl="0" eaLnBrk="1" latinLnBrk="0" hangingPunct="1">
      <a:defRPr kumimoji="1" sz="1369" kern="1200">
        <a:solidFill>
          <a:schemeClr val="tx1"/>
        </a:solidFill>
        <a:latin typeface="+mn-lt"/>
        <a:ea typeface="+mn-ea"/>
        <a:cs typeface="+mn-cs"/>
      </a:defRPr>
    </a:lvl3pPr>
    <a:lvl4pPr marL="1564310" algn="l" defTabSz="1042873" rtl="0" eaLnBrk="1" latinLnBrk="0" hangingPunct="1">
      <a:defRPr kumimoji="1" sz="1369" kern="1200">
        <a:solidFill>
          <a:schemeClr val="tx1"/>
        </a:solidFill>
        <a:latin typeface="+mn-lt"/>
        <a:ea typeface="+mn-ea"/>
        <a:cs typeface="+mn-cs"/>
      </a:defRPr>
    </a:lvl4pPr>
    <a:lvl5pPr marL="2085746" algn="l" defTabSz="1042873" rtl="0" eaLnBrk="1" latinLnBrk="0" hangingPunct="1">
      <a:defRPr kumimoji="1" sz="1369" kern="1200">
        <a:solidFill>
          <a:schemeClr val="tx1"/>
        </a:solidFill>
        <a:latin typeface="+mn-lt"/>
        <a:ea typeface="+mn-ea"/>
        <a:cs typeface="+mn-cs"/>
      </a:defRPr>
    </a:lvl5pPr>
    <a:lvl6pPr marL="2607183" algn="l" defTabSz="1042873" rtl="0" eaLnBrk="1" latinLnBrk="0" hangingPunct="1">
      <a:defRPr kumimoji="1" sz="1369" kern="1200">
        <a:solidFill>
          <a:schemeClr val="tx1"/>
        </a:solidFill>
        <a:latin typeface="+mn-lt"/>
        <a:ea typeface="+mn-ea"/>
        <a:cs typeface="+mn-cs"/>
      </a:defRPr>
    </a:lvl6pPr>
    <a:lvl7pPr marL="3128620" algn="l" defTabSz="1042873" rtl="0" eaLnBrk="1" latinLnBrk="0" hangingPunct="1">
      <a:defRPr kumimoji="1" sz="1369" kern="1200">
        <a:solidFill>
          <a:schemeClr val="tx1"/>
        </a:solidFill>
        <a:latin typeface="+mn-lt"/>
        <a:ea typeface="+mn-ea"/>
        <a:cs typeface="+mn-cs"/>
      </a:defRPr>
    </a:lvl7pPr>
    <a:lvl8pPr marL="3650056" algn="l" defTabSz="1042873" rtl="0" eaLnBrk="1" latinLnBrk="0" hangingPunct="1">
      <a:defRPr kumimoji="1" sz="1369" kern="1200">
        <a:solidFill>
          <a:schemeClr val="tx1"/>
        </a:solidFill>
        <a:latin typeface="+mn-lt"/>
        <a:ea typeface="+mn-ea"/>
        <a:cs typeface="+mn-cs"/>
      </a:defRPr>
    </a:lvl8pPr>
    <a:lvl9pPr marL="4171493" algn="l" defTabSz="1042873" rtl="0" eaLnBrk="1" latinLnBrk="0" hangingPunct="1">
      <a:defRPr kumimoji="1" sz="136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217738" y="1243013"/>
            <a:ext cx="2371725" cy="33543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401913-FA93-4799-99EB-28E21DED60AF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84570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217738" y="1243013"/>
            <a:ext cx="2371725" cy="33543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401913-FA93-4799-99EB-28E21DED60AF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01588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84912-538F-416B-9E9A-E9797729D136}" type="datetimeFigureOut">
              <a:rPr kumimoji="1" lang="ja-JP" altLang="en-US" smtClean="0"/>
              <a:t>2025/10/1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C1FB0-137C-4C45-AA56-F0A7C175E1B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287090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84912-538F-416B-9E9A-E9797729D136}" type="datetimeFigureOut">
              <a:rPr kumimoji="1" lang="ja-JP" altLang="en-US" smtClean="0"/>
              <a:t>2025/10/1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C1FB0-137C-4C45-AA56-F0A7C175E1B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697730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84912-538F-416B-9E9A-E9797729D136}" type="datetimeFigureOut">
              <a:rPr kumimoji="1" lang="ja-JP" altLang="en-US" smtClean="0"/>
              <a:t>2025/10/1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C1FB0-137C-4C45-AA56-F0A7C175E1B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20291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84912-538F-416B-9E9A-E9797729D136}" type="datetimeFigureOut">
              <a:rPr kumimoji="1" lang="ja-JP" altLang="en-US" smtClean="0"/>
              <a:t>2025/10/1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C1FB0-137C-4C45-AA56-F0A7C175E1B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312397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84912-538F-416B-9E9A-E9797729D136}" type="datetimeFigureOut">
              <a:rPr kumimoji="1" lang="ja-JP" altLang="en-US" smtClean="0"/>
              <a:t>2025/10/1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C1FB0-137C-4C45-AA56-F0A7C175E1B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380311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84912-538F-416B-9E9A-E9797729D136}" type="datetimeFigureOut">
              <a:rPr kumimoji="1" lang="ja-JP" altLang="en-US" smtClean="0"/>
              <a:t>2025/10/1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C1FB0-137C-4C45-AA56-F0A7C175E1B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003298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84912-538F-416B-9E9A-E9797729D136}" type="datetimeFigureOut">
              <a:rPr kumimoji="1" lang="ja-JP" altLang="en-US" smtClean="0"/>
              <a:t>2025/10/1</a:t>
            </a:fld>
            <a:endParaRPr kumimoji="1" lang="ja-JP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C1FB0-137C-4C45-AA56-F0A7C175E1B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026684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84912-538F-416B-9E9A-E9797729D136}" type="datetimeFigureOut">
              <a:rPr kumimoji="1" lang="ja-JP" altLang="en-US" smtClean="0"/>
              <a:t>2025/10/1</a:t>
            </a:fld>
            <a:endParaRPr kumimoji="1" lang="ja-JP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C1FB0-137C-4C45-AA56-F0A7C175E1B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516484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84912-538F-416B-9E9A-E9797729D136}" type="datetimeFigureOut">
              <a:rPr kumimoji="1" lang="ja-JP" altLang="en-US" smtClean="0"/>
              <a:t>2025/10/1</a:t>
            </a:fld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C1FB0-137C-4C45-AA56-F0A7C175E1B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54564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84912-538F-416B-9E9A-E9797729D136}" type="datetimeFigureOut">
              <a:rPr kumimoji="1" lang="ja-JP" altLang="en-US" smtClean="0"/>
              <a:t>2025/10/1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C1FB0-137C-4C45-AA56-F0A7C175E1B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652864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84912-538F-416B-9E9A-E9797729D136}" type="datetimeFigureOut">
              <a:rPr kumimoji="1" lang="ja-JP" altLang="en-US" smtClean="0"/>
              <a:t>2025/10/1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C1FB0-137C-4C45-AA56-F0A7C175E1B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767617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484912-538F-416B-9E9A-E9797729D136}" type="datetimeFigureOut">
              <a:rPr kumimoji="1" lang="ja-JP" altLang="en-US" smtClean="0"/>
              <a:t>2025/10/1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AC1FB0-137C-4C45-AA56-F0A7C175E1B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0859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9.jpeg"/><Relationship Id="rId18" Type="http://schemas.openxmlformats.org/officeDocument/2006/relationships/image" Target="../media/image13.jpeg"/><Relationship Id="rId3" Type="http://schemas.openxmlformats.org/officeDocument/2006/relationships/image" Target="../media/image1.png"/><Relationship Id="rId7" Type="http://schemas.microsoft.com/office/2007/relationships/hdphoto" Target="../media/hdphoto1.wdp"/><Relationship Id="rId12" Type="http://schemas.microsoft.com/office/2007/relationships/hdphoto" Target="../media/hdphoto2.wdp"/><Relationship Id="rId17" Type="http://schemas.microsoft.com/office/2007/relationships/hdphoto" Target="../media/hdphoto3.wdp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8.png"/><Relationship Id="rId5" Type="http://schemas.openxmlformats.org/officeDocument/2006/relationships/image" Target="../media/image3.jpg"/><Relationship Id="rId15" Type="http://schemas.openxmlformats.org/officeDocument/2006/relationships/image" Target="../media/image11.jpeg"/><Relationship Id="rId10" Type="http://schemas.openxmlformats.org/officeDocument/2006/relationships/image" Target="../media/image7.jpg"/><Relationship Id="rId19" Type="http://schemas.openxmlformats.org/officeDocument/2006/relationships/image" Target="../media/image14.png"/><Relationship Id="rId4" Type="http://schemas.openxmlformats.org/officeDocument/2006/relationships/image" Target="../media/image2.jpg"/><Relationship Id="rId9" Type="http://schemas.openxmlformats.org/officeDocument/2006/relationships/image" Target="../media/image6.jpg"/><Relationship Id="rId14" Type="http://schemas.openxmlformats.org/officeDocument/2006/relationships/image" Target="../media/image10.jp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13" Type="http://schemas.openxmlformats.org/officeDocument/2006/relationships/image" Target="../media/image24.png"/><Relationship Id="rId3" Type="http://schemas.openxmlformats.org/officeDocument/2006/relationships/image" Target="../media/image1.png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15.jpeg"/><Relationship Id="rId9" Type="http://schemas.openxmlformats.org/officeDocument/2006/relationships/image" Target="../media/image20.jpeg"/><Relationship Id="rId14" Type="http://schemas.openxmlformats.org/officeDocument/2006/relationships/image" Target="../media/image2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角丸四角形 2">
            <a:extLst>
              <a:ext uri="{FF2B5EF4-FFF2-40B4-BE49-F238E27FC236}">
                <a16:creationId xmlns:a16="http://schemas.microsoft.com/office/drawing/2014/main" id="{8E976B8B-3915-DA4C-7AE1-5DC3F23C1437}"/>
              </a:ext>
            </a:extLst>
          </p:cNvPr>
          <p:cNvSpPr>
            <a:spLocks/>
          </p:cNvSpPr>
          <p:nvPr/>
        </p:nvSpPr>
        <p:spPr>
          <a:xfrm>
            <a:off x="270000" y="269994"/>
            <a:ext cx="7020000" cy="10152000"/>
          </a:xfrm>
          <a:prstGeom prst="roundRect">
            <a:avLst>
              <a:gd name="adj" fmla="val 347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8" name="テキスト ボックス 67">
            <a:extLst>
              <a:ext uri="{FF2B5EF4-FFF2-40B4-BE49-F238E27FC236}">
                <a16:creationId xmlns:a16="http://schemas.microsoft.com/office/drawing/2014/main" id="{9B84DC92-8B48-7F21-0325-1C94DDFE48A4}"/>
              </a:ext>
            </a:extLst>
          </p:cNvPr>
          <p:cNvSpPr txBox="1"/>
          <p:nvPr/>
        </p:nvSpPr>
        <p:spPr>
          <a:xfrm>
            <a:off x="269675" y="345083"/>
            <a:ext cx="7020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カナダビーフ　プロモーション用販促物　</a:t>
            </a:r>
            <a:r>
              <a:rPr lang="en-US" altLang="ja-JP" b="1" dirty="0">
                <a:latin typeface="Meiryo UI" panose="020B0604030504040204" pitchFamily="50" charset="-128"/>
                <a:ea typeface="Meiryo UI" panose="020B0604030504040204" pitchFamily="50" charset="-128"/>
              </a:rPr>
              <a:t>ver. 44</a:t>
            </a:r>
            <a:endParaRPr lang="ja-JP" altLang="en-US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69" name="図 68">
            <a:extLst>
              <a:ext uri="{FF2B5EF4-FFF2-40B4-BE49-F238E27FC236}">
                <a16:creationId xmlns:a16="http://schemas.microsoft.com/office/drawing/2014/main" id="{6165B7DA-ED1A-9688-AAAF-7B64CA3B8A9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8696" y="327506"/>
            <a:ext cx="477260" cy="399539"/>
          </a:xfrm>
          <a:prstGeom prst="rect">
            <a:avLst/>
          </a:prstGeom>
        </p:spPr>
      </p:pic>
      <p:cxnSp>
        <p:nvCxnSpPr>
          <p:cNvPr id="70" name="直線コネクタ 69">
            <a:extLst>
              <a:ext uri="{FF2B5EF4-FFF2-40B4-BE49-F238E27FC236}">
                <a16:creationId xmlns:a16="http://schemas.microsoft.com/office/drawing/2014/main" id="{636FC521-E580-B015-13EE-71272E04F00F}"/>
              </a:ext>
            </a:extLst>
          </p:cNvPr>
          <p:cNvCxnSpPr>
            <a:cxnSpLocks/>
          </p:cNvCxnSpPr>
          <p:nvPr/>
        </p:nvCxnSpPr>
        <p:spPr>
          <a:xfrm>
            <a:off x="540000" y="720000"/>
            <a:ext cx="6480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56FAC2CC-2E3F-04D8-5B5D-A63DF66F5D06}"/>
              </a:ext>
            </a:extLst>
          </p:cNvPr>
          <p:cNvSpPr/>
          <p:nvPr/>
        </p:nvSpPr>
        <p:spPr>
          <a:xfrm>
            <a:off x="2594060" y="904760"/>
            <a:ext cx="2256089" cy="20568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２</a:t>
            </a:r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. </a:t>
            </a:r>
            <a:r>
              <a:rPr kumimoji="1"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ペナント</a:t>
            </a:r>
            <a:endParaRPr kumimoji="1" lang="en-US" altLang="ja-JP" sz="14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</a:t>
            </a:r>
            <a:r>
              <a:rPr kumimoji="1"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H260×W2500mm </a:t>
            </a:r>
            <a:r>
              <a:rPr kumimoji="1" lang="ja-JP" altLang="en-US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ひも含む）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EC0AD5EF-A4A8-CF39-B83B-C0D44B4752E0}"/>
              </a:ext>
            </a:extLst>
          </p:cNvPr>
          <p:cNvSpPr/>
          <p:nvPr/>
        </p:nvSpPr>
        <p:spPr>
          <a:xfrm>
            <a:off x="5020405" y="920660"/>
            <a:ext cx="2256089" cy="20568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３</a:t>
            </a:r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. </a:t>
            </a:r>
            <a:r>
              <a:rPr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卓上国旗</a:t>
            </a:r>
            <a:endParaRPr kumimoji="1" lang="en-US" altLang="ja-JP" sz="14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05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</a:t>
            </a:r>
            <a:r>
              <a:rPr kumimoji="1"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H280mm</a:t>
            </a:r>
            <a:r>
              <a:rPr kumimoji="1" lang="ja-JP" altLang="en-US" sz="105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）</a:t>
            </a:r>
            <a:endParaRPr kumimoji="1" lang="ja-JP" altLang="en-US" sz="105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6A6FEF27-4005-A68D-EA67-FE75567CFDDC}"/>
              </a:ext>
            </a:extLst>
          </p:cNvPr>
          <p:cNvSpPr/>
          <p:nvPr/>
        </p:nvSpPr>
        <p:spPr>
          <a:xfrm>
            <a:off x="395840" y="3039272"/>
            <a:ext cx="2256089" cy="22746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４</a:t>
            </a:r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. </a:t>
            </a:r>
            <a:r>
              <a:rPr kumimoji="1"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エプロン</a:t>
            </a:r>
            <a:endParaRPr kumimoji="1" lang="en-US" altLang="ja-JP" sz="14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（布製</a:t>
            </a:r>
            <a:r>
              <a:rPr kumimoji="1"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/</a:t>
            </a:r>
            <a:r>
              <a:rPr kumimoji="1" lang="ja-JP" altLang="en-US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フリーサイズ）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B5823905-2B71-0719-3BF3-AA7FAEED75AA}"/>
              </a:ext>
            </a:extLst>
          </p:cNvPr>
          <p:cNvSpPr/>
          <p:nvPr/>
        </p:nvSpPr>
        <p:spPr>
          <a:xfrm>
            <a:off x="2540735" y="3023377"/>
            <a:ext cx="2331291" cy="22746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５</a:t>
            </a:r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. </a:t>
            </a:r>
            <a:r>
              <a:rPr kumimoji="1"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ミートケース</a:t>
            </a:r>
            <a:r>
              <a:rPr kumimoji="1"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・ディバイダー</a:t>
            </a:r>
            <a:endParaRPr kumimoji="1" lang="en-US" altLang="ja-JP" sz="14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300×100×50mm</a:t>
            </a:r>
            <a:r>
              <a:rPr lang="ja-JP" altLang="en-US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）</a:t>
            </a:r>
            <a:endParaRPr kumimoji="1" lang="ja-JP" altLang="en-US" sz="105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DEC01354-2B60-C41A-F03D-A8DB879F44B1}"/>
              </a:ext>
            </a:extLst>
          </p:cNvPr>
          <p:cNvSpPr/>
          <p:nvPr/>
        </p:nvSpPr>
        <p:spPr>
          <a:xfrm>
            <a:off x="2596772" y="4536433"/>
            <a:ext cx="2256089" cy="22746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６</a:t>
            </a:r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.</a:t>
            </a:r>
            <a:r>
              <a:rPr kumimoji="1"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棚帯シール</a:t>
            </a:r>
            <a:endParaRPr kumimoji="1" lang="en-US" altLang="ja-JP" sz="14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(H65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×W300mm/</a:t>
            </a:r>
            <a:r>
              <a:rPr lang="ja-JP" altLang="en-US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１巻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50</a:t>
            </a:r>
            <a:r>
              <a:rPr lang="ja-JP" altLang="en-US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枚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  <a:endParaRPr kumimoji="1" lang="ja-JP" altLang="en-US" sz="105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396CD20C-9361-A80D-EF29-DF9F0A04ADA7}"/>
              </a:ext>
            </a:extLst>
          </p:cNvPr>
          <p:cNvSpPr/>
          <p:nvPr/>
        </p:nvSpPr>
        <p:spPr>
          <a:xfrm>
            <a:off x="4978701" y="3046187"/>
            <a:ext cx="2256089" cy="22746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7. </a:t>
            </a:r>
            <a:r>
              <a:rPr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カナダ</a:t>
            </a:r>
            <a:r>
              <a:rPr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国旗</a:t>
            </a:r>
            <a:endParaRPr kumimoji="1" lang="en-US" altLang="ja-JP" sz="14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</a:t>
            </a:r>
            <a:r>
              <a:rPr kumimoji="1"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H860×W1260mm</a:t>
            </a:r>
            <a:r>
              <a:rPr kumimoji="1" lang="ja-JP" altLang="en-US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）</a:t>
            </a: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6423F49F-AEEA-2A7E-3DCA-1B140701A86F}"/>
              </a:ext>
            </a:extLst>
          </p:cNvPr>
          <p:cNvSpPr/>
          <p:nvPr/>
        </p:nvSpPr>
        <p:spPr>
          <a:xfrm>
            <a:off x="345547" y="5643451"/>
            <a:ext cx="2256089" cy="22746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8. </a:t>
            </a:r>
            <a:r>
              <a:rPr kumimoji="1"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ランチョンマット</a:t>
            </a:r>
            <a:endParaRPr kumimoji="1" lang="en-US" altLang="ja-JP" sz="14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1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</a:t>
            </a:r>
            <a:r>
              <a:rPr kumimoji="1" lang="en-US" altLang="ja-JP" sz="11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H297×W420mm</a:t>
            </a:r>
            <a:r>
              <a:rPr kumimoji="1" lang="ja-JP" altLang="en-US" sz="11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lang="en-US" altLang="ja-JP" sz="11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A</a:t>
            </a:r>
            <a:r>
              <a:rPr lang="ja-JP" altLang="en-US" sz="11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３</a:t>
            </a:r>
            <a:r>
              <a:rPr kumimoji="1" lang="ja-JP" altLang="en-US" sz="11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）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B4EE2CDF-7967-7BA6-2FE7-D3BD20975232}"/>
              </a:ext>
            </a:extLst>
          </p:cNvPr>
          <p:cNvSpPr/>
          <p:nvPr/>
        </p:nvSpPr>
        <p:spPr>
          <a:xfrm>
            <a:off x="395841" y="920660"/>
            <a:ext cx="2256089" cy="20568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１</a:t>
            </a:r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. </a:t>
            </a:r>
            <a:r>
              <a:rPr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テーブルスカート</a:t>
            </a:r>
            <a:r>
              <a:rPr kumimoji="1" lang="ja-JP" altLang="en-US" sz="105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</a:t>
            </a:r>
            <a:r>
              <a:rPr kumimoji="1"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H930×W1800mm</a:t>
            </a:r>
            <a:r>
              <a:rPr kumimoji="1" lang="ja-JP" altLang="en-US" sz="105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）</a:t>
            </a:r>
            <a:endParaRPr kumimoji="1" lang="ja-JP" altLang="en-US" sz="14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22" name="図 21">
            <a:extLst>
              <a:ext uri="{FF2B5EF4-FFF2-40B4-BE49-F238E27FC236}">
                <a16:creationId xmlns:a16="http://schemas.microsoft.com/office/drawing/2014/main" id="{55D0F281-5BBD-4DEB-8ABC-A1BD5E5BBFC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00" y="1564260"/>
            <a:ext cx="1975122" cy="1019163"/>
          </a:xfrm>
          <a:prstGeom prst="rect">
            <a:avLst/>
          </a:prstGeom>
        </p:spPr>
      </p:pic>
      <p:pic>
        <p:nvPicPr>
          <p:cNvPr id="37" name="図 36">
            <a:extLst>
              <a:ext uri="{FF2B5EF4-FFF2-40B4-BE49-F238E27FC236}">
                <a16:creationId xmlns:a16="http://schemas.microsoft.com/office/drawing/2014/main" id="{9388B7B7-3B0E-1B34-42E5-C3C0B339DFB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80" b="7831"/>
          <a:stretch/>
        </p:blipFill>
        <p:spPr>
          <a:xfrm>
            <a:off x="2664431" y="1564260"/>
            <a:ext cx="2265405" cy="1017305"/>
          </a:xfrm>
          <a:prstGeom prst="rect">
            <a:avLst/>
          </a:prstGeom>
        </p:spPr>
      </p:pic>
      <p:pic>
        <p:nvPicPr>
          <p:cNvPr id="38" name="図 37">
            <a:extLst>
              <a:ext uri="{FF2B5EF4-FFF2-40B4-BE49-F238E27FC236}">
                <a16:creationId xmlns:a16="http://schemas.microsoft.com/office/drawing/2014/main" id="{71DF9C00-69EC-EF05-234B-5379043310C6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30679" b="70588" l="32707" r="62508">
                        <a14:foregroundMark x1="41975" y1="43620" x2="41975" y2="43620"/>
                        <a14:foregroundMark x1="58692" y1="39005" x2="58692" y2="39005"/>
                        <a14:foregroundMark x1="58873" y1="39548" x2="58873" y2="39548"/>
                        <a14:foregroundMark x1="60206" y1="42624" x2="60206" y2="42624"/>
                        <a14:foregroundMark x1="58995" y1="49593" x2="58995" y2="49593"/>
                        <a14:foregroundMark x1="58328" y1="36742" x2="58328" y2="36742"/>
                        <a14:foregroundMark x1="56753" y1="31855" x2="56753" y2="31855"/>
                        <a14:foregroundMark x1="40460" y1="31584" x2="40460" y2="31584"/>
                        <a14:foregroundMark x1="41308" y1="34661" x2="41308" y2="34661"/>
                        <a14:foregroundMark x1="40097" y1="36742" x2="40097" y2="36742"/>
                        <a14:foregroundMark x1="40703" y1="39548" x2="40703" y2="39548"/>
                        <a14:foregroundMark x1="44337" y1="43258" x2="44337" y2="43258"/>
                        <a14:foregroundMark x1="43125" y1="40633" x2="43125" y2="40633"/>
                        <a14:foregroundMark x1="42762" y1="39095" x2="42762" y2="39095"/>
                        <a14:foregroundMark x1="42338" y1="37014" x2="42338" y2="37014"/>
                        <a14:foregroundMark x1="44700" y1="44615" x2="44700" y2="44615"/>
                        <a14:foregroundMark x1="37856" y1="52398" x2="37856" y2="52398"/>
                        <a14:foregroundMark x1="58086" y1="39005" x2="58086" y2="39005"/>
                        <a14:foregroundMark x1="60024" y1="42081" x2="60024" y2="42081"/>
                        <a14:foregroundMark x1="44155" y1="42353" x2="44155" y2="42353"/>
                        <a14:foregroundMark x1="43792" y1="40814" x2="43792" y2="40814"/>
                        <a14:foregroundMark x1="43368" y1="39186" x2="43368" y2="39186"/>
                        <a14:foregroundMark x1="42883" y1="37557" x2="42883" y2="37557"/>
                        <a14:foregroundMark x1="42096" y1="35837" x2="42096" y2="35837"/>
                        <a14:foregroundMark x1="41793" y1="34480" x2="41793" y2="34480"/>
                        <a14:foregroundMark x1="41429" y1="33756" x2="41429" y2="33756"/>
                        <a14:foregroundMark x1="41187" y1="32941" x2="41187" y2="32941"/>
                        <a14:foregroundMark x1="42035" y1="35294" x2="42035" y2="35294"/>
                        <a14:foregroundMark x1="42580" y1="36833" x2="42580" y2="36833"/>
                        <a14:foregroundMark x1="43671" y1="39910" x2="43671" y2="39910"/>
                        <a14:foregroundMark x1="44034" y1="41810" x2="44034" y2="41810"/>
                        <a14:foregroundMark x1="44700" y1="43891" x2="44700" y2="43891"/>
                        <a14:foregroundMark x1="45003" y1="45158" x2="45003" y2="45158"/>
                        <a14:foregroundMark x1="38462" y1="51222" x2="38462" y2="51222"/>
                        <a14:foregroundMark x1="58873" y1="55837" x2="58873" y2="55837"/>
                        <a14:backgroundMark x1="48698" y1="61448" x2="48698" y2="61448"/>
                      </a14:backgroundRemoval>
                    </a14:imgEffect>
                    <a14:imgEffect>
                      <a14:sharpenSoften amount="11000"/>
                    </a14:imgEffect>
                    <a14:imgEffect>
                      <a14:brightnessContrast bright="21000" contrast="1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1905" t="29608" r="33968" b="28185"/>
          <a:stretch/>
        </p:blipFill>
        <p:spPr>
          <a:xfrm>
            <a:off x="5246617" y="1506620"/>
            <a:ext cx="1743769" cy="1443679"/>
          </a:xfrm>
          <a:prstGeom prst="rect">
            <a:avLst/>
          </a:prstGeom>
          <a:ln>
            <a:noFill/>
          </a:ln>
        </p:spPr>
      </p:pic>
      <p:pic>
        <p:nvPicPr>
          <p:cNvPr id="39" name="図 38">
            <a:extLst>
              <a:ext uri="{FF2B5EF4-FFF2-40B4-BE49-F238E27FC236}">
                <a16:creationId xmlns:a16="http://schemas.microsoft.com/office/drawing/2014/main" id="{AFDDBF83-237E-3616-EEFB-9BE8CCFBD9ED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974" y="3523771"/>
            <a:ext cx="1953236" cy="1929335"/>
          </a:xfrm>
          <a:prstGeom prst="rect">
            <a:avLst/>
          </a:prstGeom>
        </p:spPr>
      </p:pic>
      <p:pic>
        <p:nvPicPr>
          <p:cNvPr id="40" name="図 39">
            <a:extLst>
              <a:ext uri="{FF2B5EF4-FFF2-40B4-BE49-F238E27FC236}">
                <a16:creationId xmlns:a16="http://schemas.microsoft.com/office/drawing/2014/main" id="{C3287880-D0B3-8CDF-4F9E-4850DD1AFE4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1328" y="3523771"/>
            <a:ext cx="2145923" cy="926083"/>
          </a:xfrm>
          <a:prstGeom prst="rect">
            <a:avLst/>
          </a:prstGeom>
        </p:spPr>
      </p:pic>
      <p:pic>
        <p:nvPicPr>
          <p:cNvPr id="41" name="図 40">
            <a:extLst>
              <a:ext uri="{FF2B5EF4-FFF2-40B4-BE49-F238E27FC236}">
                <a16:creationId xmlns:a16="http://schemas.microsoft.com/office/drawing/2014/main" id="{BDE9DE60-DAE2-FB5D-A8C1-A0897CCA6E67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4549" y="5014428"/>
            <a:ext cx="2195110" cy="499121"/>
          </a:xfrm>
          <a:prstGeom prst="rect">
            <a:avLst/>
          </a:prstGeom>
        </p:spPr>
      </p:pic>
      <p:pic>
        <p:nvPicPr>
          <p:cNvPr id="42" name="図 41">
            <a:extLst>
              <a:ext uri="{FF2B5EF4-FFF2-40B4-BE49-F238E27FC236}">
                <a16:creationId xmlns:a16="http://schemas.microsoft.com/office/drawing/2014/main" id="{DFDA0178-6870-88A0-C03A-3CF780F7C867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bright="28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0963" y="3883218"/>
            <a:ext cx="2124890" cy="1458985"/>
          </a:xfrm>
          <a:prstGeom prst="rect">
            <a:avLst/>
          </a:prstGeom>
        </p:spPr>
      </p:pic>
      <p:pic>
        <p:nvPicPr>
          <p:cNvPr id="43" name="図 42" descr="図形, 矢印&#10;&#10;自動的に生成された説明">
            <a:extLst>
              <a:ext uri="{FF2B5EF4-FFF2-40B4-BE49-F238E27FC236}">
                <a16:creationId xmlns:a16="http://schemas.microsoft.com/office/drawing/2014/main" id="{E600933C-552E-1DAD-056E-D17C83FBC223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502" y="6201103"/>
            <a:ext cx="2055250" cy="1455404"/>
          </a:xfrm>
          <a:prstGeom prst="rect">
            <a:avLst/>
          </a:prstGeom>
        </p:spPr>
      </p:pic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E0C7AF8B-A12F-A813-BA33-8407E6DFCB17}"/>
              </a:ext>
            </a:extLst>
          </p:cNvPr>
          <p:cNvSpPr/>
          <p:nvPr/>
        </p:nvSpPr>
        <p:spPr>
          <a:xfrm>
            <a:off x="2652752" y="5649387"/>
            <a:ext cx="2256089" cy="22746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9. </a:t>
            </a:r>
            <a:r>
              <a:rPr kumimoji="1"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のぼり</a:t>
            </a:r>
            <a:endParaRPr kumimoji="1" lang="en-US" altLang="ja-JP" sz="14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(W600×H1,800mm)</a:t>
            </a:r>
            <a:endParaRPr kumimoji="1" lang="ja-JP" altLang="en-US" sz="105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AD2E1C0C-A2B8-DD00-1BE3-94F230DEBE05}"/>
              </a:ext>
            </a:extLst>
          </p:cNvPr>
          <p:cNvSpPr/>
          <p:nvPr/>
        </p:nvSpPr>
        <p:spPr>
          <a:xfrm>
            <a:off x="4915396" y="5644806"/>
            <a:ext cx="2256089" cy="22746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10. </a:t>
            </a:r>
            <a:r>
              <a:rPr kumimoji="1" lang="ja-JP" altLang="en-US" sz="1200" b="1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ミートパックシー</a:t>
            </a:r>
            <a:r>
              <a:rPr lang="en-US" altLang="ja-JP" sz="12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(PRIME)</a:t>
            </a:r>
            <a:endParaRPr kumimoji="1" lang="en-US" altLang="ja-JP" sz="1200" b="1" dirty="0">
              <a:solidFill>
                <a:schemeClr val="tx1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r>
              <a:rPr kumimoji="1" lang="en-US" altLang="ja-JP" sz="105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(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H40×W40mm/1</a:t>
            </a:r>
            <a:r>
              <a:rPr lang="ja-JP" altLang="en-US" sz="105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ロール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500</a:t>
            </a:r>
            <a:r>
              <a:rPr lang="ja-JP" altLang="en-US" sz="105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枚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)</a:t>
            </a:r>
          </a:p>
          <a:p>
            <a:pPr algn="r"/>
            <a:r>
              <a:rPr lang="en-US" altLang="ja-JP" sz="900" dirty="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※</a:t>
            </a:r>
            <a:r>
              <a:rPr lang="ja-JP" altLang="en-US" sz="900" dirty="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水色</a:t>
            </a:r>
            <a:r>
              <a:rPr lang="ja-JP" altLang="ja-JP" sz="900" dirty="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部分</a:t>
            </a:r>
            <a:r>
              <a:rPr lang="ja-JP" altLang="en-US" sz="900" dirty="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は透明クリア</a:t>
            </a:r>
            <a:endParaRPr kumimoji="1" lang="ja-JP" altLang="en-US" sz="900" dirty="0">
              <a:solidFill>
                <a:srgbClr val="FF0000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7C84F8E6-703E-0C30-BF8E-9BF3964B9AB4}"/>
              </a:ext>
            </a:extLst>
          </p:cNvPr>
          <p:cNvSpPr/>
          <p:nvPr/>
        </p:nvSpPr>
        <p:spPr>
          <a:xfrm>
            <a:off x="345547" y="8149544"/>
            <a:ext cx="2256089" cy="22746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11. </a:t>
            </a:r>
            <a:r>
              <a:rPr kumimoji="1" lang="ja-JP" altLang="en-US" sz="1200" b="1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ミートパックシー</a:t>
            </a:r>
            <a:r>
              <a:rPr lang="en-US" altLang="ja-JP" sz="12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(AAA)</a:t>
            </a:r>
            <a:endParaRPr kumimoji="1" lang="en-US" altLang="ja-JP" sz="1200" b="1" dirty="0">
              <a:solidFill>
                <a:schemeClr val="tx1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r>
              <a:rPr kumimoji="1" lang="en-US" altLang="ja-JP" sz="105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(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H40×W40mm/1</a:t>
            </a:r>
            <a:r>
              <a:rPr lang="ja-JP" altLang="en-US" sz="105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ロール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500</a:t>
            </a:r>
            <a:r>
              <a:rPr lang="ja-JP" altLang="en-US" sz="105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枚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)</a:t>
            </a:r>
          </a:p>
          <a:p>
            <a:pPr algn="r"/>
            <a:r>
              <a:rPr lang="en-US" altLang="ja-JP" sz="900" dirty="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※</a:t>
            </a:r>
            <a:r>
              <a:rPr lang="ja-JP" altLang="en-US" sz="900" dirty="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水色</a:t>
            </a:r>
            <a:r>
              <a:rPr lang="ja-JP" altLang="ja-JP" sz="900" dirty="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部分</a:t>
            </a:r>
            <a:r>
              <a:rPr lang="ja-JP" altLang="en-US" sz="900" dirty="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は透明クリア</a:t>
            </a:r>
            <a:endParaRPr kumimoji="1" lang="ja-JP" altLang="en-US" sz="900" dirty="0">
              <a:solidFill>
                <a:srgbClr val="FF0000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pic>
        <p:nvPicPr>
          <p:cNvPr id="51" name="図 50">
            <a:extLst>
              <a:ext uri="{FF2B5EF4-FFF2-40B4-BE49-F238E27FC236}">
                <a16:creationId xmlns:a16="http://schemas.microsoft.com/office/drawing/2014/main" id="{88605B92-0A08-DD2A-9453-69E3950C32AD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4133" y="6157829"/>
            <a:ext cx="582057" cy="1746170"/>
          </a:xfrm>
          <a:prstGeom prst="rect">
            <a:avLst/>
          </a:prstGeom>
        </p:spPr>
      </p:pic>
      <p:pic>
        <p:nvPicPr>
          <p:cNvPr id="55" name="図 54">
            <a:extLst>
              <a:ext uri="{FF2B5EF4-FFF2-40B4-BE49-F238E27FC236}">
                <a16:creationId xmlns:a16="http://schemas.microsoft.com/office/drawing/2014/main" id="{8468068D-D8C0-71DB-510C-66C59B907BE4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3415" y="6355952"/>
            <a:ext cx="1251823" cy="1251823"/>
          </a:xfrm>
          <a:prstGeom prst="rect">
            <a:avLst/>
          </a:prstGeom>
        </p:spPr>
      </p:pic>
      <p:pic>
        <p:nvPicPr>
          <p:cNvPr id="56" name="図 55">
            <a:extLst>
              <a:ext uri="{FF2B5EF4-FFF2-40B4-BE49-F238E27FC236}">
                <a16:creationId xmlns:a16="http://schemas.microsoft.com/office/drawing/2014/main" id="{ECF30CBE-B1B7-8E30-2232-E6C7F4D83378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ackgroundRemoval t="3241" b="96759" l="3704" r="95370">
                        <a14:foregroundMark x1="74537" y1="18056" x2="86111" y2="27315"/>
                        <a14:foregroundMark x1="86111" y1="27315" x2="91667" y2="39352"/>
                        <a14:foregroundMark x1="91667" y1="39352" x2="87963" y2="47685"/>
                        <a14:foregroundMark x1="88889" y1="46296" x2="83796" y2="29630"/>
                        <a14:foregroundMark x1="83796" y1="29630" x2="74537" y2="17130"/>
                        <a14:foregroundMark x1="74537" y1="17130" x2="61111" y2="9722"/>
                        <a14:foregroundMark x1="61111" y1="9722" x2="45370" y2="6019"/>
                        <a14:foregroundMark x1="45370" y1="6019" x2="28704" y2="10185"/>
                        <a14:foregroundMark x1="28704" y1="10185" x2="16204" y2="37963"/>
                        <a14:foregroundMark x1="16204" y1="37963" x2="13426" y2="56019"/>
                        <a14:foregroundMark x1="13426" y1="56019" x2="15278" y2="71296"/>
                        <a14:foregroundMark x1="15278" y1="71296" x2="26389" y2="79167"/>
                        <a14:foregroundMark x1="26389" y1="79167" x2="45833" y2="80093"/>
                        <a14:foregroundMark x1="45833" y1="80093" x2="59259" y2="78241"/>
                        <a14:foregroundMark x1="59259" y1="78241" x2="74074" y2="78704"/>
                        <a14:foregroundMark x1="74074" y1="78704" x2="83333" y2="65741"/>
                        <a14:foregroundMark x1="83333" y1="65741" x2="83796" y2="55093"/>
                        <a14:foregroundMark x1="86574" y1="64352" x2="79167" y2="75463"/>
                        <a14:foregroundMark x1="79167" y1="75463" x2="68056" y2="85185"/>
                        <a14:foregroundMark x1="68056" y1="85185" x2="39352" y2="87500"/>
                        <a14:foregroundMark x1="39352" y1="87500" x2="27315" y2="81019"/>
                        <a14:foregroundMark x1="27315" y1="81019" x2="17130" y2="68056"/>
                        <a14:foregroundMark x1="17130" y1="68056" x2="6019" y2="23148"/>
                        <a14:foregroundMark x1="6019" y1="23148" x2="16667" y2="9722"/>
                        <a14:foregroundMark x1="16667" y1="9722" x2="30093" y2="10648"/>
                        <a14:foregroundMark x1="67130" y1="10185" x2="33796" y2="11111"/>
                        <a14:foregroundMark x1="33796" y1="11111" x2="19444" y2="20370"/>
                        <a14:foregroundMark x1="19444" y1="20370" x2="2778" y2="45370"/>
                        <a14:foregroundMark x1="2778" y1="45370" x2="3704" y2="62963"/>
                        <a14:foregroundMark x1="3704" y1="62963" x2="11574" y2="75000"/>
                        <a14:foregroundMark x1="11574" y1="75000" x2="37037" y2="86574"/>
                        <a14:foregroundMark x1="37037" y1="86574" x2="84722" y2="89815"/>
                        <a14:foregroundMark x1="84722" y1="89815" x2="87500" y2="74074"/>
                        <a14:foregroundMark x1="87500" y1="74074" x2="89352" y2="69907"/>
                        <a14:foregroundMark x1="92593" y1="62037" x2="94907" y2="46296"/>
                        <a14:foregroundMark x1="94907" y1="46296" x2="92593" y2="32407"/>
                        <a14:foregroundMark x1="92593" y1="32407" x2="86574" y2="19907"/>
                        <a14:foregroundMark x1="86574" y1="19907" x2="75000" y2="9259"/>
                        <a14:foregroundMark x1="75000" y1="9259" x2="28704" y2="6019"/>
                        <a14:foregroundMark x1="65741" y1="5093" x2="50463" y2="1852"/>
                        <a14:foregroundMark x1="50463" y1="1852" x2="35185" y2="3241"/>
                        <a14:foregroundMark x1="35185" y1="3241" x2="28704" y2="8333"/>
                        <a14:foregroundMark x1="92593" y1="35185" x2="96296" y2="48611"/>
                        <a14:foregroundMark x1="96296" y1="48611" x2="92130" y2="77778"/>
                        <a14:foregroundMark x1="92130" y1="77778" x2="87963" y2="80556"/>
                        <a14:foregroundMark x1="69907" y1="93519" x2="53241" y2="96759"/>
                        <a14:foregroundMark x1="53241" y1="96759" x2="37500" y2="94444"/>
                        <a14:foregroundMark x1="37500" y1="94444" x2="13889" y2="77315"/>
                        <a14:foregroundMark x1="13889" y1="77315" x2="12963" y2="75926"/>
                        <a14:foregroundMark x1="8333" y1="76852" x2="16204" y2="88426"/>
                        <a14:foregroundMark x1="16204" y1="88426" x2="28241" y2="95370"/>
                        <a14:foregroundMark x1="28241" y1="95370" x2="57870" y2="9675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748" y="8860690"/>
            <a:ext cx="1293631" cy="1293631"/>
          </a:xfrm>
          <a:prstGeom prst="rect">
            <a:avLst/>
          </a:prstGeom>
        </p:spPr>
      </p:pic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9B2C7D0E-9E7A-6D06-0ABC-F8E5AE0E7D20}"/>
              </a:ext>
            </a:extLst>
          </p:cNvPr>
          <p:cNvSpPr/>
          <p:nvPr/>
        </p:nvSpPr>
        <p:spPr>
          <a:xfrm>
            <a:off x="2626302" y="8156773"/>
            <a:ext cx="2256089" cy="20568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12</a:t>
            </a:r>
            <a:r>
              <a:rPr kumimoji="1" lang="en-US" altLang="ja-JP" sz="13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. </a:t>
            </a:r>
            <a:r>
              <a:rPr kumimoji="1" lang="ja-JP" altLang="en-US" sz="1200" b="1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ミートパックシー</a:t>
            </a:r>
            <a:r>
              <a:rPr lang="en-US" altLang="ja-JP" sz="12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(BEEF)</a:t>
            </a:r>
            <a:endParaRPr kumimoji="1" lang="en-US" altLang="ja-JP" sz="1200" b="1" dirty="0">
              <a:solidFill>
                <a:schemeClr val="tx1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r>
              <a:rPr kumimoji="1" lang="en-US" altLang="ja-JP" sz="105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(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H40×W40mm/1</a:t>
            </a:r>
            <a:r>
              <a:rPr lang="ja-JP" altLang="en-US" sz="105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ロール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500</a:t>
            </a:r>
            <a:r>
              <a:rPr lang="ja-JP" altLang="en-US" sz="105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枚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)</a:t>
            </a:r>
          </a:p>
          <a:p>
            <a:pPr algn="r"/>
            <a:r>
              <a:rPr lang="en-US" altLang="ja-JP" sz="900" dirty="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※</a:t>
            </a:r>
            <a:r>
              <a:rPr lang="ja-JP" altLang="en-US" sz="900" dirty="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水色</a:t>
            </a:r>
            <a:r>
              <a:rPr lang="ja-JP" altLang="ja-JP" sz="900" dirty="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部分</a:t>
            </a:r>
            <a:r>
              <a:rPr lang="ja-JP" altLang="en-US" sz="900" dirty="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は透明クリア</a:t>
            </a:r>
            <a:endParaRPr kumimoji="1" lang="ja-JP" altLang="en-US" sz="900" dirty="0">
              <a:solidFill>
                <a:srgbClr val="FF0000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D5012B5F-9A51-7315-E2DA-E89AFE84CE39}"/>
              </a:ext>
            </a:extLst>
          </p:cNvPr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1001" y="8860691"/>
            <a:ext cx="1251823" cy="1251823"/>
          </a:xfrm>
          <a:prstGeom prst="rect">
            <a:avLst/>
          </a:prstGeom>
        </p:spPr>
      </p:pic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B92B661C-76F3-AEFD-B2E5-AA868110C05A}"/>
              </a:ext>
            </a:extLst>
          </p:cNvPr>
          <p:cNvSpPr/>
          <p:nvPr/>
        </p:nvSpPr>
        <p:spPr>
          <a:xfrm>
            <a:off x="4876319" y="8156773"/>
            <a:ext cx="2337809" cy="20568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13. </a:t>
            </a:r>
            <a:r>
              <a:rPr kumimoji="1" lang="ja-JP" altLang="en-US" sz="13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ミートパック</a:t>
            </a:r>
            <a:r>
              <a:rPr lang="ja-JP" altLang="en-US" sz="13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シール</a:t>
            </a:r>
            <a:r>
              <a:rPr lang="en-US" altLang="ja-JP" sz="8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</a:t>
            </a:r>
            <a:r>
              <a:rPr lang="ja-JP" altLang="en-US" sz="8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赤リボン）</a:t>
            </a:r>
            <a:endParaRPr kumimoji="1" lang="en-US" altLang="ja-JP" sz="11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9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</a:t>
            </a:r>
            <a:r>
              <a:rPr lang="en-US" altLang="ja-JP" sz="9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H80×W40mm/1</a:t>
            </a:r>
            <a:r>
              <a:rPr lang="ja-JP" altLang="en-US" sz="9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袋</a:t>
            </a:r>
            <a:r>
              <a:rPr lang="en-US" altLang="ja-JP" sz="9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500</a:t>
            </a:r>
            <a:r>
              <a:rPr lang="ja-JP" altLang="en-US" sz="9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枚</a:t>
            </a:r>
            <a:r>
              <a:rPr lang="en-US" altLang="ja-JP" sz="9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:1</a:t>
            </a:r>
            <a:r>
              <a:rPr lang="ja-JP" altLang="en-US" sz="9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シート</a:t>
            </a:r>
            <a:r>
              <a:rPr lang="en-US" altLang="ja-JP" sz="9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10</a:t>
            </a:r>
            <a:r>
              <a:rPr lang="ja-JP" altLang="en-US" sz="9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枚貼</a:t>
            </a:r>
            <a:r>
              <a:rPr lang="en-US" altLang="ja-JP" sz="9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×50</a:t>
            </a:r>
            <a:r>
              <a:rPr lang="ja-JP" altLang="en-US" sz="9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シート</a:t>
            </a:r>
            <a:r>
              <a:rPr lang="en-US" altLang="ja-JP" sz="9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  <a:endParaRPr kumimoji="1" lang="ja-JP" altLang="en-US" sz="9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7" name="図 6" descr="QR コード&#10;&#10;AI 生成コンテンツは誤りを含む可能性があります。">
            <a:extLst>
              <a:ext uri="{FF2B5EF4-FFF2-40B4-BE49-F238E27FC236}">
                <a16:creationId xmlns:a16="http://schemas.microsoft.com/office/drawing/2014/main" id="{F6E2020B-BB4E-5F77-D52C-7D30F55A2C9C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55" t="3770" r="14721"/>
          <a:stretch>
            <a:fillRect/>
          </a:stretch>
        </p:blipFill>
        <p:spPr>
          <a:xfrm>
            <a:off x="5548525" y="8720581"/>
            <a:ext cx="781050" cy="1494118"/>
          </a:xfrm>
          <a:prstGeom prst="rect">
            <a:avLst/>
          </a:prstGeom>
        </p:spPr>
      </p:pic>
      <p:sp>
        <p:nvSpPr>
          <p:cNvPr id="59" name="ホームベース 58">
            <a:extLst>
              <a:ext uri="{FF2B5EF4-FFF2-40B4-BE49-F238E27FC236}">
                <a16:creationId xmlns:a16="http://schemas.microsoft.com/office/drawing/2014/main" id="{D6BE5ECA-2E43-0A88-C112-290446750B47}"/>
              </a:ext>
            </a:extLst>
          </p:cNvPr>
          <p:cNvSpPr/>
          <p:nvPr/>
        </p:nvSpPr>
        <p:spPr>
          <a:xfrm>
            <a:off x="6258617" y="10187722"/>
            <a:ext cx="897417" cy="194730"/>
          </a:xfrm>
          <a:prstGeom prst="homePlate">
            <a:avLst/>
          </a:prstGeom>
          <a:solidFill>
            <a:schemeClr val="tx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900" b="1" dirty="0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2</a:t>
            </a:r>
            <a:r>
              <a:rPr kumimoji="1" lang="ja-JP" altLang="en-US" sz="900" b="1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ページに続く</a:t>
            </a:r>
          </a:p>
        </p:txBody>
      </p:sp>
    </p:spTree>
    <p:extLst>
      <p:ext uri="{BB962C8B-B14F-4D97-AF65-F5344CB8AC3E}">
        <p14:creationId xmlns:p14="http://schemas.microsoft.com/office/powerpoint/2010/main" val="27116871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角丸四角形 2">
            <a:extLst>
              <a:ext uri="{FF2B5EF4-FFF2-40B4-BE49-F238E27FC236}">
                <a16:creationId xmlns:a16="http://schemas.microsoft.com/office/drawing/2014/main" id="{8E976B8B-3915-DA4C-7AE1-5DC3F23C1437}"/>
              </a:ext>
            </a:extLst>
          </p:cNvPr>
          <p:cNvSpPr>
            <a:spLocks/>
          </p:cNvSpPr>
          <p:nvPr/>
        </p:nvSpPr>
        <p:spPr>
          <a:xfrm>
            <a:off x="270000" y="269994"/>
            <a:ext cx="7020000" cy="10152000"/>
          </a:xfrm>
          <a:prstGeom prst="roundRect">
            <a:avLst>
              <a:gd name="adj" fmla="val 347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8" name="テキスト ボックス 67">
            <a:extLst>
              <a:ext uri="{FF2B5EF4-FFF2-40B4-BE49-F238E27FC236}">
                <a16:creationId xmlns:a16="http://schemas.microsoft.com/office/drawing/2014/main" id="{9B84DC92-8B48-7F21-0325-1C94DDFE48A4}"/>
              </a:ext>
            </a:extLst>
          </p:cNvPr>
          <p:cNvSpPr txBox="1"/>
          <p:nvPr/>
        </p:nvSpPr>
        <p:spPr>
          <a:xfrm>
            <a:off x="269675" y="345083"/>
            <a:ext cx="7020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カナダビーフ　プロモーション用販促物　</a:t>
            </a:r>
            <a:r>
              <a:rPr lang="en-US" altLang="ja-JP" b="1" dirty="0">
                <a:latin typeface="Meiryo UI" panose="020B0604030504040204" pitchFamily="50" charset="-128"/>
                <a:ea typeface="Meiryo UI" panose="020B0604030504040204" pitchFamily="50" charset="-128"/>
              </a:rPr>
              <a:t>ver. 44</a:t>
            </a:r>
            <a:endParaRPr lang="ja-JP" altLang="en-US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69" name="図 68">
            <a:extLst>
              <a:ext uri="{FF2B5EF4-FFF2-40B4-BE49-F238E27FC236}">
                <a16:creationId xmlns:a16="http://schemas.microsoft.com/office/drawing/2014/main" id="{6165B7DA-ED1A-9688-AAAF-7B64CA3B8A9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8696" y="327506"/>
            <a:ext cx="477260" cy="399539"/>
          </a:xfrm>
          <a:prstGeom prst="rect">
            <a:avLst/>
          </a:prstGeom>
        </p:spPr>
      </p:pic>
      <p:cxnSp>
        <p:nvCxnSpPr>
          <p:cNvPr id="70" name="直線コネクタ 69">
            <a:extLst>
              <a:ext uri="{FF2B5EF4-FFF2-40B4-BE49-F238E27FC236}">
                <a16:creationId xmlns:a16="http://schemas.microsoft.com/office/drawing/2014/main" id="{636FC521-E580-B015-13EE-71272E04F00F}"/>
              </a:ext>
            </a:extLst>
          </p:cNvPr>
          <p:cNvCxnSpPr>
            <a:cxnSpLocks/>
          </p:cNvCxnSpPr>
          <p:nvPr/>
        </p:nvCxnSpPr>
        <p:spPr>
          <a:xfrm>
            <a:off x="540000" y="720000"/>
            <a:ext cx="6480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EC0AD5EF-A4A8-CF39-B83B-C0D44B4752E0}"/>
              </a:ext>
            </a:extLst>
          </p:cNvPr>
          <p:cNvSpPr/>
          <p:nvPr/>
        </p:nvSpPr>
        <p:spPr>
          <a:xfrm>
            <a:off x="369247" y="818430"/>
            <a:ext cx="2256089" cy="20568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14. </a:t>
            </a:r>
            <a:r>
              <a:rPr kumimoji="1"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ミートパック</a:t>
            </a:r>
            <a:r>
              <a:rPr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シール</a:t>
            </a:r>
            <a:endParaRPr lang="en-US" altLang="ja-JP" sz="14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大自然の贈り物</a:t>
            </a:r>
            <a:endParaRPr kumimoji="1"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H60×W80mm/1</a:t>
            </a:r>
            <a:r>
              <a:rPr lang="ja-JP" altLang="en-US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ロール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500</a:t>
            </a:r>
            <a:r>
              <a:rPr lang="ja-JP" altLang="en-US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枚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  <a:endParaRPr kumimoji="1" lang="ja-JP" altLang="en-US" sz="105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6A6FEF27-4005-A68D-EA67-FE75567CFDDC}"/>
              </a:ext>
            </a:extLst>
          </p:cNvPr>
          <p:cNvSpPr/>
          <p:nvPr/>
        </p:nvSpPr>
        <p:spPr>
          <a:xfrm>
            <a:off x="2634457" y="807394"/>
            <a:ext cx="2256089" cy="22746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15</a:t>
            </a:r>
            <a:r>
              <a:rPr kumimoji="1" lang="en-US" altLang="ja-JP" sz="13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. </a:t>
            </a:r>
            <a:r>
              <a:rPr kumimoji="1"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ミートパックシール</a:t>
            </a:r>
            <a:endParaRPr kumimoji="1" lang="en-US" altLang="ja-JP" sz="14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11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</a:t>
            </a:r>
            <a:r>
              <a:rPr kumimoji="1" lang="ja-JP" altLang="en-US" sz="11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ステーキ</a:t>
            </a:r>
            <a:r>
              <a:rPr kumimoji="1" lang="en-US" altLang="ja-JP" sz="11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  <a:endParaRPr kumimoji="1" lang="en-US" altLang="ja-JP" sz="105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H40×W60mm/1</a:t>
            </a:r>
            <a:r>
              <a:rPr lang="ja-JP" altLang="en-US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ロール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500</a:t>
            </a:r>
            <a:r>
              <a:rPr lang="ja-JP" altLang="en-US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枚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  <a:endParaRPr kumimoji="1" lang="ja-JP" altLang="en-US" sz="105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B5823905-2B71-0719-3BF3-AA7FAEED75AA}"/>
              </a:ext>
            </a:extLst>
          </p:cNvPr>
          <p:cNvSpPr/>
          <p:nvPr/>
        </p:nvSpPr>
        <p:spPr>
          <a:xfrm>
            <a:off x="4899667" y="821567"/>
            <a:ext cx="2337809" cy="22746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16. </a:t>
            </a:r>
            <a:r>
              <a:rPr kumimoji="1"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ミートパックシール</a:t>
            </a:r>
            <a:r>
              <a:rPr kumimoji="1" lang="ja-JP" altLang="en-US" sz="8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（厚切り）</a:t>
            </a:r>
            <a:endParaRPr kumimoji="1" lang="en-US" altLang="ja-JP" sz="8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H40×W60mm/1</a:t>
            </a:r>
            <a:r>
              <a:rPr lang="ja-JP" altLang="en-US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ロール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500</a:t>
            </a:r>
            <a:r>
              <a:rPr lang="ja-JP" altLang="en-US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枚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  <a:endParaRPr kumimoji="1" lang="ja-JP" altLang="en-US" sz="105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DEC01354-2B60-C41A-F03D-A8DB879F44B1}"/>
              </a:ext>
            </a:extLst>
          </p:cNvPr>
          <p:cNvSpPr/>
          <p:nvPr/>
        </p:nvSpPr>
        <p:spPr>
          <a:xfrm>
            <a:off x="362947" y="3108352"/>
            <a:ext cx="2256089" cy="22746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17. </a:t>
            </a:r>
            <a:r>
              <a:rPr kumimoji="1"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オリジナルレシピラベル</a:t>
            </a:r>
            <a:endParaRPr kumimoji="1" lang="en-US" altLang="ja-JP" sz="14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9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</a:t>
            </a:r>
            <a:r>
              <a:rPr lang="en-US" altLang="ja-JP" sz="9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H265×W120mm/1</a:t>
            </a:r>
            <a:r>
              <a:rPr lang="ja-JP" altLang="en-US" sz="9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ロール</a:t>
            </a:r>
            <a:r>
              <a:rPr lang="en-US" altLang="ja-JP" sz="9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500</a:t>
            </a:r>
            <a:r>
              <a:rPr lang="ja-JP" altLang="en-US" sz="9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枚</a:t>
            </a:r>
            <a:r>
              <a:rPr lang="en-US" altLang="ja-JP" sz="9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  <a:endParaRPr kumimoji="1" lang="ja-JP" altLang="en-US" sz="9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FAE27489-E6B7-162B-A842-593ADA2CA694}"/>
              </a:ext>
            </a:extLst>
          </p:cNvPr>
          <p:cNvSpPr/>
          <p:nvPr/>
        </p:nvSpPr>
        <p:spPr>
          <a:xfrm>
            <a:off x="2678049" y="3089950"/>
            <a:ext cx="2322350" cy="22746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18. </a:t>
            </a:r>
            <a:r>
              <a:rPr kumimoji="1"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“</a:t>
            </a:r>
            <a:r>
              <a:rPr lang="ja-JP" altLang="ja-JP" sz="1400" b="1" dirty="0">
                <a:solidFill>
                  <a:schemeClr val="tx1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絶品カナダビーフレシピ</a:t>
            </a:r>
            <a:r>
              <a:rPr lang="en-US" altLang="ja-JP" sz="1400" b="1" dirty="0">
                <a:solidFill>
                  <a:schemeClr val="tx1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6</a:t>
            </a:r>
            <a:r>
              <a:rPr lang="ja-JP" altLang="ja-JP" sz="1400" b="1" dirty="0">
                <a:solidFill>
                  <a:schemeClr val="tx1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品</a:t>
            </a:r>
            <a:r>
              <a:rPr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“レシピリーフレット</a:t>
            </a:r>
            <a:endParaRPr lang="en-US" altLang="ja-JP" sz="14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en-US" altLang="ja-JP" sz="9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(A6:H148×W105mm/1</a:t>
            </a:r>
            <a:r>
              <a:rPr lang="ja-JP" altLang="en-US" sz="9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セット </a:t>
            </a:r>
            <a:r>
              <a:rPr lang="en-US" altLang="ja-JP" sz="9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200</a:t>
            </a:r>
            <a:r>
              <a:rPr lang="ja-JP" altLang="en-US" sz="9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枚</a:t>
            </a:r>
            <a:r>
              <a:rPr lang="en-US" altLang="ja-JP" sz="9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  <a:endParaRPr lang="ja-JP" altLang="en-US" sz="9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E0C7AF8B-A12F-A813-BA33-8407E6DFCB17}"/>
              </a:ext>
            </a:extLst>
          </p:cNvPr>
          <p:cNvSpPr/>
          <p:nvPr/>
        </p:nvSpPr>
        <p:spPr>
          <a:xfrm>
            <a:off x="4990893" y="3071295"/>
            <a:ext cx="2256089" cy="22746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19. </a:t>
            </a:r>
            <a:r>
              <a:rPr kumimoji="1"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カナダビーフ</a:t>
            </a:r>
            <a:r>
              <a:rPr kumimoji="1"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・ウェルネスサポートガイド</a:t>
            </a:r>
            <a:endParaRPr kumimoji="1" lang="en-US" altLang="ja-JP" sz="14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(W148×H210mm)</a:t>
            </a:r>
            <a:endParaRPr kumimoji="1" lang="ja-JP" altLang="en-US" sz="105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AD2E1C0C-A2B8-DD00-1BE3-94F230DEBE05}"/>
              </a:ext>
            </a:extLst>
          </p:cNvPr>
          <p:cNvSpPr/>
          <p:nvPr/>
        </p:nvSpPr>
        <p:spPr>
          <a:xfrm>
            <a:off x="403918" y="5444987"/>
            <a:ext cx="2256089" cy="22746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20. </a:t>
            </a:r>
            <a:r>
              <a:rPr kumimoji="1" lang="ja-JP" altLang="en-US" sz="1400" b="1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ポケットガイド</a:t>
            </a:r>
            <a:r>
              <a:rPr kumimoji="1" lang="en-US" altLang="ja-JP" sz="7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(</a:t>
            </a:r>
            <a:r>
              <a:rPr kumimoji="1" lang="ja-JP" altLang="en-US" sz="7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格付評価と品質</a:t>
            </a:r>
            <a:r>
              <a:rPr kumimoji="1" lang="en-US" altLang="ja-JP" sz="7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)</a:t>
            </a:r>
            <a:endParaRPr kumimoji="1" lang="en-US" altLang="ja-JP" sz="900" b="1" dirty="0">
              <a:solidFill>
                <a:schemeClr val="tx1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(W76×H102mm) </a:t>
            </a:r>
          </a:p>
          <a:p>
            <a:pPr algn="r"/>
            <a:r>
              <a:rPr kumimoji="1" lang="en-US" altLang="ja-JP" sz="900" dirty="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※</a:t>
            </a:r>
            <a:r>
              <a:rPr kumimoji="1" lang="ja-JP" altLang="en-US" sz="900" dirty="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防水仕様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6CAFB553-38A9-538A-1343-2E19957481B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456" y="1500804"/>
            <a:ext cx="2017738" cy="1346784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3BE7CCF3-050E-EB7A-51BB-5B31C9DF1C8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15545" y="1511254"/>
            <a:ext cx="2091514" cy="1433511"/>
          </a:xfrm>
          <a:prstGeom prst="rect">
            <a:avLst/>
          </a:prstGeom>
        </p:spPr>
      </p:pic>
      <p:pic>
        <p:nvPicPr>
          <p:cNvPr id="9" name="図 8" descr="テキスト, ロゴ, 会社名&#10;&#10;自動的に生成された説明">
            <a:extLst>
              <a:ext uri="{FF2B5EF4-FFF2-40B4-BE49-F238E27FC236}">
                <a16:creationId xmlns:a16="http://schemas.microsoft.com/office/drawing/2014/main" id="{37857D13-181C-D3C3-C2CD-AB4B3014AA1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0932" y="1553271"/>
            <a:ext cx="2071062" cy="1399602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4FBDEF70-5CF2-AAF1-2CB4-319406AEA2D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544" y="3744883"/>
            <a:ext cx="1416064" cy="141606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7" name="図 26" descr="皿の上にある数種類のパンフレット&#10;&#10;中程度の精度で自動的に生成された説明">
            <a:extLst>
              <a:ext uri="{FF2B5EF4-FFF2-40B4-BE49-F238E27FC236}">
                <a16:creationId xmlns:a16="http://schemas.microsoft.com/office/drawing/2014/main" id="{70A9D7BE-797D-58D8-6DA8-D7C210A85C2A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0418" y="3755337"/>
            <a:ext cx="1002102" cy="1405610"/>
          </a:xfrm>
          <a:prstGeom prst="rect">
            <a:avLst/>
          </a:prstGeom>
        </p:spPr>
      </p:pic>
      <p:pic>
        <p:nvPicPr>
          <p:cNvPr id="29" name="図 28" descr="写真, ケーキ, テーブル, 食品 が含まれている画像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A9A802BA-3F53-7D97-4422-176A4B9737B7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5534" y="3751920"/>
            <a:ext cx="1003817" cy="1409027"/>
          </a:xfrm>
          <a:prstGeom prst="rect">
            <a:avLst/>
          </a:prstGeom>
        </p:spPr>
      </p:pic>
      <p:pic>
        <p:nvPicPr>
          <p:cNvPr id="49" name="図 48" descr="座る, 記号, テーブル, 食品 が含まれている画像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77D6CDA5-B287-D90B-DB37-BB81A382DC0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465" y="5952060"/>
            <a:ext cx="1187779" cy="1587354"/>
          </a:xfrm>
          <a:prstGeom prst="rect">
            <a:avLst/>
          </a:prstGeom>
        </p:spPr>
      </p:pic>
      <p:pic>
        <p:nvPicPr>
          <p:cNvPr id="54" name="図 53" descr="テキスト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4DCB49DE-1C33-F0EB-5011-201EB77CD455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6095" y="6273781"/>
            <a:ext cx="1187779" cy="1583705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B0B0FBE1-1973-3178-E6AE-733DEC4C53D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145572" y="5940901"/>
            <a:ext cx="1219653" cy="1577418"/>
          </a:xfrm>
          <a:prstGeom prst="rect">
            <a:avLst/>
          </a:prstGeom>
        </p:spPr>
      </p:pic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85CEC31B-3C4C-BC44-73EA-0E98C900EE88}"/>
              </a:ext>
            </a:extLst>
          </p:cNvPr>
          <p:cNvSpPr/>
          <p:nvPr/>
        </p:nvSpPr>
        <p:spPr>
          <a:xfrm>
            <a:off x="2770519" y="5437649"/>
            <a:ext cx="2256089" cy="22746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21. </a:t>
            </a:r>
            <a:r>
              <a:rPr kumimoji="1" lang="ja-JP" altLang="en-US" sz="1400" b="1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カナダビーフ</a:t>
            </a:r>
            <a:r>
              <a:rPr kumimoji="1" lang="ja-JP" altLang="en-US" sz="14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の優位性</a:t>
            </a:r>
            <a:endParaRPr kumimoji="1" lang="en-US" altLang="ja-JP" sz="1400" b="1" dirty="0">
              <a:solidFill>
                <a:schemeClr val="tx1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r>
              <a:rPr kumimoji="1" lang="en-US" altLang="ja-JP" sz="900" dirty="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※</a:t>
            </a:r>
            <a:r>
              <a:rPr kumimoji="1" lang="ja-JP" altLang="en-US" sz="900" dirty="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サイトからダウンロード下さい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7FEA911-11BE-19E2-5F2B-85415C933CD4}"/>
              </a:ext>
            </a:extLst>
          </p:cNvPr>
          <p:cNvSpPr/>
          <p:nvPr/>
        </p:nvSpPr>
        <p:spPr>
          <a:xfrm>
            <a:off x="4899668" y="5437649"/>
            <a:ext cx="2390007" cy="20568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22. 2024-25 </a:t>
            </a:r>
            <a:r>
              <a:rPr kumimoji="1" lang="ja-JP" altLang="en-US" sz="1400" b="1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サプライヤーディレクトリー　　　</a:t>
            </a:r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      </a:t>
            </a:r>
          </a:p>
          <a:p>
            <a:r>
              <a:rPr kumimoji="1" lang="en-US" altLang="ja-JP" sz="900" dirty="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※</a:t>
            </a:r>
            <a:r>
              <a:rPr kumimoji="1" lang="ja-JP" altLang="en-US" sz="900" dirty="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サイトからダウンロード下さい</a:t>
            </a:r>
          </a:p>
        </p:txBody>
      </p:sp>
      <p:pic>
        <p:nvPicPr>
          <p:cNvPr id="22" name="図 21">
            <a:extLst>
              <a:ext uri="{FF2B5EF4-FFF2-40B4-BE49-F238E27FC236}">
                <a16:creationId xmlns:a16="http://schemas.microsoft.com/office/drawing/2014/main" id="{7FE2741F-F930-9451-30EE-4D331CA5B5A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491923" y="6086121"/>
            <a:ext cx="1031799" cy="1458275"/>
          </a:xfrm>
          <a:prstGeom prst="rect">
            <a:avLst/>
          </a:prstGeom>
        </p:spPr>
      </p:pic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F534C298-C273-80A9-0C78-B3FD072AFF74}"/>
              </a:ext>
            </a:extLst>
          </p:cNvPr>
          <p:cNvSpPr/>
          <p:nvPr/>
        </p:nvSpPr>
        <p:spPr>
          <a:xfrm>
            <a:off x="458296" y="7739977"/>
            <a:ext cx="2390007" cy="20568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23. </a:t>
            </a:r>
            <a:r>
              <a:rPr kumimoji="1" lang="ja-JP" altLang="en-US" sz="1400" b="1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カナダビーフファクトシート　</a:t>
            </a:r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      </a:t>
            </a:r>
          </a:p>
          <a:p>
            <a:r>
              <a:rPr kumimoji="1" lang="en-US" altLang="ja-JP" sz="900" dirty="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※</a:t>
            </a:r>
            <a:r>
              <a:rPr kumimoji="1" lang="ja-JP" altLang="en-US" sz="900" dirty="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サイトからダウンロード下さい</a:t>
            </a:r>
          </a:p>
        </p:txBody>
      </p:sp>
      <p:pic>
        <p:nvPicPr>
          <p:cNvPr id="12" name="図 11" descr="タイムライン が含まれている画像&#10;&#10;AI 生成コンテンツは誤りを含む可能性があります。">
            <a:extLst>
              <a:ext uri="{FF2B5EF4-FFF2-40B4-BE49-F238E27FC236}">
                <a16:creationId xmlns:a16="http://schemas.microsoft.com/office/drawing/2014/main" id="{5F509D1B-D65D-D938-50BD-58EA2C445D4E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922" y="8287449"/>
            <a:ext cx="1146080" cy="1619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10274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2186</TotalTime>
  <Words>327</Words>
  <Application>Microsoft Macintosh PowerPoint</Application>
  <PresentationFormat>ユーザー設定</PresentationFormat>
  <Paragraphs>56</Paragraphs>
  <Slides>2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Meiryo UI</vt:lpstr>
      <vt:lpstr>游ゴシック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鈴木　研爾</dc:creator>
  <cp:lastModifiedBy>Hiroaki Katayama</cp:lastModifiedBy>
  <cp:revision>237</cp:revision>
  <cp:lastPrinted>2019-07-02T03:06:40Z</cp:lastPrinted>
  <dcterms:created xsi:type="dcterms:W3CDTF">2014-01-20T04:37:20Z</dcterms:created>
  <dcterms:modified xsi:type="dcterms:W3CDTF">2025-10-01T03:17:03Z</dcterms:modified>
</cp:coreProperties>
</file>